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65" r:id="rId4"/>
    <p:sldId id="260" r:id="rId5"/>
    <p:sldId id="267" r:id="rId6"/>
    <p:sldId id="258" r:id="rId7"/>
    <p:sldId id="262" r:id="rId8"/>
    <p:sldId id="263" r:id="rId9"/>
    <p:sldId id="266" r:id="rId10"/>
    <p:sldId id="268" r:id="rId11"/>
    <p:sldId id="269" r:id="rId12"/>
    <p:sldId id="275" r:id="rId13"/>
    <p:sldId id="270" r:id="rId14"/>
    <p:sldId id="261" r:id="rId15"/>
    <p:sldId id="274" r:id="rId16"/>
    <p:sldId id="279" r:id="rId17"/>
    <p:sldId id="281" r:id="rId18"/>
    <p:sldId id="276" r:id="rId19"/>
    <p:sldId id="273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52C"/>
    <a:srgbClr val="901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9245" autoAdjust="0"/>
  </p:normalViewPr>
  <p:slideViewPr>
    <p:cSldViewPr snapToGrid="0" snapToObjects="1">
      <p:cViewPr varScale="1">
        <p:scale>
          <a:sx n="61" d="100"/>
          <a:sy n="61" d="100"/>
        </p:scale>
        <p:origin x="8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E2FBB4-D952-E84C-8ABD-FFAF81A5A919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3FED02-DE51-6B46-878C-0297AD66EE3C}">
      <dgm:prSet phldrT="[Text]" phldr="1"/>
      <dgm:spPr/>
      <dgm:t>
        <a:bodyPr/>
        <a:lstStyle/>
        <a:p>
          <a:endParaRPr lang="en-US"/>
        </a:p>
      </dgm:t>
    </dgm:pt>
    <dgm:pt modelId="{93AC9BFB-7F8C-204C-94BF-F5E55CAF2BC8}" type="sibTrans" cxnId="{63633E0A-62DA-BF43-BCE8-D3AE76B915D5}">
      <dgm:prSet/>
      <dgm:spPr/>
      <dgm:t>
        <a:bodyPr/>
        <a:lstStyle/>
        <a:p>
          <a:endParaRPr lang="en-US"/>
        </a:p>
      </dgm:t>
    </dgm:pt>
    <dgm:pt modelId="{B88D76C4-0162-EC4C-9561-45B825E2C03F}" type="parTrans" cxnId="{63633E0A-62DA-BF43-BCE8-D3AE76B915D5}">
      <dgm:prSet/>
      <dgm:spPr/>
      <dgm:t>
        <a:bodyPr/>
        <a:lstStyle/>
        <a:p>
          <a:endParaRPr lang="en-US"/>
        </a:p>
      </dgm:t>
    </dgm:pt>
    <dgm:pt modelId="{90E05DF1-B3FC-8146-ABC5-A01C9E7C6A45}" type="pres">
      <dgm:prSet presAssocID="{72E2FBB4-D952-E84C-8ABD-FFAF81A5A91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F86D3F56-27ED-4549-B71F-1F41A8ECD45E}" type="pres">
      <dgm:prSet presAssocID="{72E2FBB4-D952-E84C-8ABD-FFAF81A5A919}" presName="arrowNode" presStyleLbl="node1" presStyleIdx="0" presStyleCnt="1" custAng="8155955" custScaleX="109133" custScaleY="60374" custLinFactNeighborX="25899" custLinFactNeighborY="-14562"/>
      <dgm:spPr/>
    </dgm:pt>
    <dgm:pt modelId="{69363F09-C49D-7640-AA1D-BDEFA949DE0F}" type="pres">
      <dgm:prSet presAssocID="{283FED02-DE51-6B46-878C-0297AD66EE3C}" presName="txNode1" presStyleLbl="revTx" presStyleIdx="0" presStyleCnt="1" custAng="98692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070A74-D6D5-944D-8389-B7371A014502}" type="presOf" srcId="{283FED02-DE51-6B46-878C-0297AD66EE3C}" destId="{69363F09-C49D-7640-AA1D-BDEFA949DE0F}" srcOrd="0" destOrd="0" presId="urn:microsoft.com/office/officeart/2009/3/layout/DescendingProcess"/>
    <dgm:cxn modelId="{63633E0A-62DA-BF43-BCE8-D3AE76B915D5}" srcId="{72E2FBB4-D952-E84C-8ABD-FFAF81A5A919}" destId="{283FED02-DE51-6B46-878C-0297AD66EE3C}" srcOrd="0" destOrd="0" parTransId="{B88D76C4-0162-EC4C-9561-45B825E2C03F}" sibTransId="{93AC9BFB-7F8C-204C-94BF-F5E55CAF2BC8}"/>
    <dgm:cxn modelId="{347DF4E8-BC2B-1340-9C4D-9F577CAD616D}" type="presOf" srcId="{72E2FBB4-D952-E84C-8ABD-FFAF81A5A919}" destId="{90E05DF1-B3FC-8146-ABC5-A01C9E7C6A45}" srcOrd="0" destOrd="0" presId="urn:microsoft.com/office/officeart/2009/3/layout/DescendingProcess"/>
    <dgm:cxn modelId="{82BE67C5-07FC-8B43-A26B-CDF0458CE975}" type="presParOf" srcId="{90E05DF1-B3FC-8146-ABC5-A01C9E7C6A45}" destId="{F86D3F56-27ED-4549-B71F-1F41A8ECD45E}" srcOrd="0" destOrd="0" presId="urn:microsoft.com/office/officeart/2009/3/layout/DescendingProcess"/>
    <dgm:cxn modelId="{0A8DCF1C-D655-ED45-9DD0-A25656F47153}" type="presParOf" srcId="{90E05DF1-B3FC-8146-ABC5-A01C9E7C6A45}" destId="{69363F09-C49D-7640-AA1D-BDEFA949DE0F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4A30D-29B3-4044-B8AB-1451472D2461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B78CC-5F33-6548-992F-FDA1DA73F9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 to me and shock</a:t>
            </a:r>
          </a:p>
          <a:p>
            <a:r>
              <a:rPr lang="en-US" dirty="0" smtClean="0"/>
              <a:t>Debrief fear – fight flight </a:t>
            </a:r>
            <a:r>
              <a:rPr lang="en-US" dirty="0" err="1" smtClean="0"/>
              <a:t>etc</a:t>
            </a:r>
            <a:r>
              <a:rPr lang="en-US" dirty="0" smtClean="0"/>
              <a:t> response – you now have about</a:t>
            </a:r>
            <a:r>
              <a:rPr lang="en-US" baseline="0" dirty="0" smtClean="0"/>
              <a:t> adrenal glands </a:t>
            </a:r>
            <a:r>
              <a:rPr lang="en-US" baseline="0" dirty="0" err="1" smtClean="0"/>
              <a:t>epiniphreneetc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Need solid (funny story)</a:t>
            </a:r>
          </a:p>
          <a:p>
            <a:r>
              <a:rPr lang="en-US" baseline="0" dirty="0" err="1" smtClean="0"/>
              <a:t>Peronally</a:t>
            </a:r>
            <a:r>
              <a:rPr lang="en-US" baseline="0" dirty="0" smtClean="0"/>
              <a:t> related</a:t>
            </a:r>
          </a:p>
          <a:p>
            <a:r>
              <a:rPr lang="en-US" baseline="0" dirty="0" smtClean="0"/>
              <a:t>Something unique and removed from the caveman fight flight well known stuff</a:t>
            </a:r>
          </a:p>
          <a:p>
            <a:r>
              <a:rPr lang="en-US" baseline="0" dirty="0" smtClean="0"/>
              <a:t>Enhance with lesser known but significant for pilots effects like memory say or smooth muscle relaxation tie this into technical skills</a:t>
            </a:r>
          </a:p>
          <a:p>
            <a:r>
              <a:rPr lang="en-US" baseline="0" dirty="0" smtClean="0"/>
              <a:t>Lead this into discussion of simulator training for random injects – not </a:t>
            </a:r>
            <a:r>
              <a:rPr lang="en-US" baseline="0" dirty="0" err="1" smtClean="0"/>
              <a:t>assesed</a:t>
            </a:r>
            <a:r>
              <a:rPr lang="en-US" baseline="0" dirty="0" smtClean="0"/>
              <a:t> = research these a lot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78CC-5F33-6548-992F-FDA1DA73F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4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78CC-5F33-6548-992F-FDA1DA73F9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5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combat</a:t>
            </a:r>
            <a:r>
              <a:rPr lang="en-US" baseline="0" dirty="0" smtClean="0"/>
              <a:t> adrenalin rush – good luck</a:t>
            </a:r>
          </a:p>
          <a:p>
            <a:r>
              <a:rPr lang="en-US" baseline="0" dirty="0" smtClean="0"/>
              <a:t>Check this out http://</a:t>
            </a:r>
            <a:r>
              <a:rPr lang="en-US" baseline="0" dirty="0" err="1" smtClean="0"/>
              <a:t>www.wikihow.com</a:t>
            </a:r>
            <a:r>
              <a:rPr lang="en-US" baseline="0" dirty="0" smtClean="0"/>
              <a:t>/Control-an-Adrenaline-Rush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78CC-5F33-6548-992F-FDA1DA73F9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0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B78CC-5F33-6548-992F-FDA1DA73F9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5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A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1734D897-DC27-D242-AA4F-E9076E8F3D28}" type="datetimeFigureOut">
              <a:rPr lang="en-US" smtClean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9A7E665A-3DF3-E345-83AE-A565CFBA71E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30134"/>
            <a:ext cx="541866" cy="541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13289">
            <a:off x="2548645" y="298400"/>
            <a:ext cx="6477000" cy="4538823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  <a:t>Fear – </a:t>
            </a:r>
            <a:b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</a:br>
            <a: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  <a:t/>
            </a:r>
            <a:b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</a:br>
            <a:r>
              <a:rPr lang="en-US" sz="6000" dirty="0">
                <a:solidFill>
                  <a:srgbClr val="901506"/>
                </a:solidFill>
                <a:latin typeface="Baskerville Old Face"/>
                <a:cs typeface="Baskerville Old Face"/>
              </a:rPr>
              <a:t/>
            </a:r>
            <a:br>
              <a:rPr lang="en-US" sz="6000" dirty="0">
                <a:solidFill>
                  <a:srgbClr val="901506"/>
                </a:solidFill>
                <a:latin typeface="Baskerville Old Face"/>
                <a:cs typeface="Baskerville Old Face"/>
              </a:rPr>
            </a:br>
            <a: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  <a:t/>
            </a:r>
            <a:b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</a:br>
            <a: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  <a:t>a practitioners</a:t>
            </a:r>
            <a:b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</a:br>
            <a:r>
              <a:rPr lang="en-US" sz="6000" dirty="0">
                <a:solidFill>
                  <a:srgbClr val="901506"/>
                </a:solidFill>
                <a:latin typeface="Baskerville Old Face"/>
                <a:cs typeface="Baskerville Old Face"/>
              </a:rPr>
              <a:t/>
            </a:r>
            <a:br>
              <a:rPr lang="en-US" sz="6000" dirty="0">
                <a:solidFill>
                  <a:srgbClr val="901506"/>
                </a:solidFill>
                <a:latin typeface="Baskerville Old Face"/>
                <a:cs typeface="Baskerville Old Face"/>
              </a:rPr>
            </a:br>
            <a:r>
              <a:rPr lang="en-US" sz="6000" dirty="0" smtClean="0">
                <a:solidFill>
                  <a:srgbClr val="901506"/>
                </a:solidFill>
                <a:latin typeface="Baskerville Old Face"/>
                <a:cs typeface="Baskerville Old Face"/>
              </a:rPr>
              <a:t> perspective</a:t>
            </a:r>
            <a:endParaRPr lang="en-US" sz="6000" dirty="0">
              <a:solidFill>
                <a:srgbClr val="901506"/>
              </a:solidFill>
              <a:latin typeface="Baskerville Old Face"/>
              <a:cs typeface="Baskerville Old Fa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399116">
            <a:off x="3383599" y="6024767"/>
            <a:ext cx="4073111" cy="1192197"/>
          </a:xfrm>
        </p:spPr>
        <p:txBody>
          <a:bodyPr/>
          <a:lstStyle/>
          <a:p>
            <a:r>
              <a:rPr lang="en-US" dirty="0" smtClean="0"/>
              <a:t>Ben Charters – Fear Practitioner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12" y="997940"/>
            <a:ext cx="3261080" cy="4993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707" y="249484"/>
            <a:ext cx="3599010" cy="2249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699" y="3402067"/>
            <a:ext cx="254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60033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9" y="103368"/>
            <a:ext cx="2983981" cy="4829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933" y="5124840"/>
            <a:ext cx="2669067" cy="1733160"/>
          </a:xfrm>
          <a:prstGeom prst="rect">
            <a:avLst/>
          </a:prstGeom>
        </p:spPr>
      </p:pic>
      <p:pic>
        <p:nvPicPr>
          <p:cNvPr id="8" name="Content Placeholder 3" descr="Time EQ.jpg"/>
          <p:cNvPicPr>
            <a:picLocks noGrp="1" noChangeAspect="1"/>
          </p:cNvPicPr>
          <p:nvPr>
            <p:ph idx="4294967295"/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05" r="-68505"/>
          <a:stretch>
            <a:fillRect/>
          </a:stretch>
        </p:blipFill>
        <p:spPr>
          <a:xfrm>
            <a:off x="989013" y="0"/>
            <a:ext cx="8154987" cy="4521200"/>
          </a:xfrm>
        </p:spPr>
      </p:pic>
    </p:spTree>
    <p:extLst>
      <p:ext uri="{BB962C8B-B14F-4D97-AF65-F5344CB8AC3E}">
        <p14:creationId xmlns:p14="http://schemas.microsoft.com/office/powerpoint/2010/main" val="12066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440" y="3306626"/>
            <a:ext cx="4755560" cy="3170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3701"/>
            <a:ext cx="6642100" cy="4407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" y="95250"/>
            <a:ext cx="9143999" cy="6762750"/>
            <a:chOff x="484093" y="533400"/>
            <a:chExt cx="8624047" cy="61087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093" y="533400"/>
              <a:ext cx="8624047" cy="61087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87500" y="2453557"/>
              <a:ext cx="1930400" cy="4726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/>
                <a:t>SIM </a:t>
              </a:r>
              <a:r>
                <a:rPr lang="en-US" sz="2800" b="1" i="1" dirty="0" smtClean="0"/>
                <a:t>Session</a:t>
              </a:r>
              <a:r>
                <a:rPr lang="en-US" sz="2400" b="1" i="1" dirty="0" smtClean="0"/>
                <a:t> #1</a:t>
              </a:r>
              <a:endParaRPr lang="en-US" sz="2400" b="1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92400" y="3149600"/>
            <a:ext cx="1696040" cy="120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20175145">
            <a:off x="-15432" y="926604"/>
            <a:ext cx="6464300" cy="4318000"/>
            <a:chOff x="1333500" y="1270000"/>
            <a:chExt cx="6464300" cy="431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3500" y="1270000"/>
              <a:ext cx="6464300" cy="431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996829" y="2364191"/>
              <a:ext cx="30861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>
                  <a:latin typeface="Savoye LET Plain:1.0"/>
                  <a:cs typeface="Savoye LET Plain:1.0"/>
                </a:rPr>
                <a:t>Sim</a:t>
              </a:r>
              <a:r>
                <a:rPr lang="en-US" sz="2400" i="1" dirty="0" smtClean="0">
                  <a:latin typeface="Savoye LET Plain:1.0"/>
                  <a:cs typeface="Savoye LET Plain:1.0"/>
                </a:rPr>
                <a:t> Session 1 “Gouge Guide”</a:t>
              </a:r>
            </a:p>
            <a:p>
              <a:r>
                <a:rPr lang="en-US" sz="2400" i="1" dirty="0" smtClean="0">
                  <a:latin typeface="Savoye LET Plain:1.0"/>
                  <a:cs typeface="Savoye LET Plain:1.0"/>
                </a:rPr>
                <a:t>By Frank </a:t>
              </a:r>
              <a:r>
                <a:rPr lang="en-US" sz="2400" i="1" dirty="0" err="1" smtClean="0">
                  <a:latin typeface="Savoye LET Plain:1.0"/>
                  <a:cs typeface="Savoye LET Plain:1.0"/>
                </a:rPr>
                <a:t>Furter</a:t>
              </a:r>
              <a:endParaRPr lang="en-US" sz="2400" i="1" dirty="0" smtClean="0">
                <a:latin typeface="Savoye LET Plain:1.0"/>
                <a:cs typeface="Savoye LET Plain:1.0"/>
              </a:endParaRPr>
            </a:p>
            <a:p>
              <a:r>
                <a:rPr lang="en-US" sz="2800" i="1" dirty="0" smtClean="0">
                  <a:latin typeface="Savoye LET Plain:1.0"/>
                  <a:cs typeface="Savoye LET Plain:1.0"/>
                </a:rPr>
                <a:t>Day 1. </a:t>
              </a:r>
            </a:p>
            <a:p>
              <a:r>
                <a:rPr lang="en-US" sz="800" i="1" dirty="0" smtClean="0">
                  <a:latin typeface="Savoye LET Plain:1.0"/>
                  <a:cs typeface="Savoye LET Plain:1.0"/>
                </a:rPr>
                <a:t>Students will be expected to perform everything better than the check captains.</a:t>
              </a:r>
              <a:endParaRPr lang="en-US" sz="800" i="1" dirty="0">
                <a:latin typeface="Savoye LET Plain:1.0"/>
                <a:cs typeface="Savoye LET Plain:1.0"/>
              </a:endParaRPr>
            </a:p>
            <a:p>
              <a:r>
                <a:rPr lang="en-US" sz="800" i="1" dirty="0" smtClean="0">
                  <a:latin typeface="Savoye LET Plain:1.0"/>
                  <a:cs typeface="Savoye LET Plain:1.0"/>
                </a:rPr>
                <a:t>Day 1 starts with multiple malfunctions followed by intensive instrument flight. </a:t>
              </a:r>
            </a:p>
            <a:p>
              <a:r>
                <a:rPr lang="en-US" sz="800" i="1" dirty="0" smtClean="0">
                  <a:latin typeface="Savoye LET Plain:1.0"/>
                  <a:cs typeface="Savoye LET Plain:1.0"/>
                </a:rPr>
                <a:t>Under instrument conditions students will be assessed on their</a:t>
              </a:r>
            </a:p>
            <a:p>
              <a:pPr marL="514350" indent="-514350">
                <a:buAutoNum type="arabicPeriod"/>
              </a:pPr>
              <a:r>
                <a:rPr lang="en-US" sz="800" i="1" dirty="0" smtClean="0">
                  <a:latin typeface="Savoye LET Plain:1.0"/>
                  <a:cs typeface="Savoye LET Plain:1.0"/>
                </a:rPr>
                <a:t>Ability to </a:t>
              </a:r>
              <a:r>
                <a:rPr lang="en-US" sz="800" i="1" dirty="0" err="1" smtClean="0">
                  <a:latin typeface="Savoye LET Plain:1.0"/>
                  <a:cs typeface="Savoye LET Plain:1.0"/>
                </a:rPr>
                <a:t>hiold</a:t>
              </a:r>
              <a:r>
                <a:rPr lang="en-US" sz="800" i="1" dirty="0" smtClean="0">
                  <a:latin typeface="Savoye LET Plain:1.0"/>
                  <a:cs typeface="Savoye LET Plain:1.0"/>
                </a:rPr>
                <a:t> a tune.</a:t>
              </a:r>
            </a:p>
            <a:p>
              <a:pPr marL="514350" indent="-514350">
                <a:buAutoNum type="arabicPeriod"/>
              </a:pPr>
              <a:r>
                <a:rPr lang="en-US" sz="800" i="1" dirty="0" smtClean="0">
                  <a:latin typeface="Savoye LET Plain:1.0"/>
                  <a:cs typeface="Savoye LET Plain:1.0"/>
                </a:rPr>
                <a:t>2. Rhythm and groove ability.</a:t>
              </a:r>
            </a:p>
            <a:p>
              <a:pPr marL="514350" indent="-514350">
                <a:buAutoNum type="arabicPeriod"/>
              </a:pPr>
              <a:r>
                <a:rPr lang="en-US" sz="800" i="1" dirty="0" smtClean="0">
                  <a:latin typeface="Savoye LET Plain:1.0"/>
                  <a:cs typeface="Savoye LET Plain:1.0"/>
                </a:rPr>
                <a:t>3. Being a </a:t>
              </a:r>
              <a:r>
                <a:rPr lang="en-US" sz="800" i="1" dirty="0" err="1" smtClean="0">
                  <a:latin typeface="Savoye LET Plain:1.0"/>
                  <a:cs typeface="Savoye LET Plain:1.0"/>
                </a:rPr>
                <a:t>hep</a:t>
              </a:r>
              <a:r>
                <a:rPr lang="en-US" sz="800" i="1" dirty="0" smtClean="0">
                  <a:latin typeface="Savoye LET Plain:1.0"/>
                  <a:cs typeface="Savoye LET Plain:1.0"/>
                </a:rPr>
                <a:t> </a:t>
              </a:r>
              <a:r>
                <a:rPr lang="en-US" sz="800" i="1" dirty="0" err="1" smtClean="0">
                  <a:latin typeface="Savoye LET Plain:1.0"/>
                  <a:cs typeface="Savoye LET Plain:1.0"/>
                </a:rPr>
                <a:t>muso</a:t>
              </a:r>
              <a:r>
                <a:rPr lang="en-US" sz="800" i="1" dirty="0" smtClean="0">
                  <a:latin typeface="Savoye LET Plain:1.0"/>
                  <a:cs typeface="Savoye LET Plain:1.0"/>
                </a:rPr>
                <a:t>.</a:t>
              </a:r>
            </a:p>
            <a:p>
              <a:pPr marL="514350" indent="-514350">
                <a:buAutoNum type="arabicPeriod"/>
              </a:pPr>
              <a:r>
                <a:rPr lang="en-US" sz="800" i="1" dirty="0" smtClean="0">
                  <a:latin typeface="Savoye LET Plain:1.0"/>
                  <a:cs typeface="Savoye LET Plain:1.0"/>
                </a:rPr>
                <a:t>4. Correct beret wearing position.</a:t>
              </a:r>
              <a:endParaRPr lang="en-US" sz="800" i="1" dirty="0">
                <a:latin typeface="Savoye LET Plain:1.0"/>
                <a:cs typeface="Savoye LET Plain:1.0"/>
              </a:endParaRPr>
            </a:p>
            <a:p>
              <a:endParaRPr lang="en-US" sz="800" i="1" dirty="0">
                <a:latin typeface="Savoye LET Plain:1.0"/>
                <a:cs typeface="Savoye LET Plain:1.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789944">
            <a:off x="4296834" y="326961"/>
            <a:ext cx="5143500" cy="6858000"/>
            <a:chOff x="1993900" y="1"/>
            <a:chExt cx="51435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3900" y="1"/>
              <a:ext cx="5143500" cy="6858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92400" y="984972"/>
              <a:ext cx="3640667" cy="5355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Calligraphy"/>
                  <a:cs typeface="Lucida Calligraphy"/>
                </a:rPr>
                <a:t>Here’s what I remember – hope it helps…….</a:t>
              </a:r>
            </a:p>
            <a:p>
              <a:endParaRPr lang="en-US" dirty="0">
                <a:latin typeface="Lucida Calligraphy"/>
                <a:cs typeface="Lucida Calligraphy"/>
              </a:endParaRPr>
            </a:p>
            <a:p>
              <a:r>
                <a:rPr lang="en-US" dirty="0" smtClean="0">
                  <a:latin typeface="Lucida Calligraphy"/>
                  <a:cs typeface="Lucida Calligraphy"/>
                </a:rPr>
                <a:t>Cheers Mike</a:t>
              </a:r>
            </a:p>
            <a:p>
              <a:endParaRPr lang="en-US" dirty="0"/>
            </a:p>
            <a:p>
              <a:r>
                <a:rPr lang="en-US" dirty="0" smtClean="0">
                  <a:latin typeface="Lucida Calligraphy"/>
                  <a:cs typeface="Lucida Calligraphy"/>
                </a:rPr>
                <a:t>SIM 1</a:t>
              </a:r>
            </a:p>
            <a:p>
              <a:r>
                <a:rPr lang="en-US" dirty="0" smtClean="0">
                  <a:latin typeface="Lucida Calligraphy"/>
                  <a:cs typeface="Lucida Calligraphy"/>
                </a:rPr>
                <a:t>Day 1</a:t>
              </a:r>
            </a:p>
            <a:p>
              <a:endParaRPr lang="en-US" sz="1100" dirty="0"/>
            </a:p>
            <a:p>
              <a:pPr marL="228600" indent="-228600">
                <a:buAutoNum type="arabicPeriod"/>
              </a:pPr>
              <a:r>
                <a:rPr lang="en-US" sz="1100" dirty="0" smtClean="0">
                  <a:latin typeface="Lucida Calligraphy"/>
                  <a:cs typeface="Lucida Calligraphy"/>
                </a:rPr>
                <a:t>First up is a LOFT ride from Brisbane to  </a:t>
              </a:r>
              <a:r>
                <a:rPr lang="en-US" sz="1100" dirty="0" err="1" smtClean="0">
                  <a:latin typeface="Lucida Calligraphy"/>
                  <a:cs typeface="Lucida Calligraphy"/>
                </a:rPr>
                <a:t>Accupulco</a:t>
              </a:r>
              <a:r>
                <a:rPr lang="en-US" sz="1100" dirty="0" smtClean="0">
                  <a:latin typeface="Lucida Calligraphy"/>
                  <a:cs typeface="Lucida Calligraphy"/>
                </a:rPr>
                <a:t> with a </a:t>
              </a:r>
              <a:r>
                <a:rPr lang="en-US" sz="1100" dirty="0" err="1" smtClean="0">
                  <a:latin typeface="Lucida Calligraphy"/>
                  <a:cs typeface="Lucida Calligraphy"/>
                </a:rPr>
                <a:t>depressurisation</a:t>
              </a:r>
              <a:r>
                <a:rPr lang="en-US" sz="1100" dirty="0" smtClean="0">
                  <a:latin typeface="Lucida Calligraphy"/>
                  <a:cs typeface="Lucida Calligraphy"/>
                </a:rPr>
                <a:t>  followed by coffee machine failure/</a:t>
              </a:r>
            </a:p>
            <a:p>
              <a:endParaRPr lang="en-US" sz="1100" dirty="0" smtClean="0">
                <a:latin typeface="Lucida Calligraphy"/>
                <a:cs typeface="Lucida Calligraphy"/>
              </a:endParaRPr>
            </a:p>
            <a:p>
              <a:r>
                <a:rPr lang="en-US" sz="1100" dirty="0" smtClean="0">
                  <a:latin typeface="Lucida Calligraphy"/>
                  <a:cs typeface="Lucida Calligraphy"/>
                </a:rPr>
                <a:t>2. Captains LHS inverted flame out TACAN followed by FO half pike and twist.</a:t>
              </a:r>
            </a:p>
            <a:p>
              <a:endParaRPr lang="en-US" sz="1100" dirty="0">
                <a:latin typeface="Lucida Calligraphy"/>
                <a:cs typeface="Lucida Calligraphy"/>
              </a:endParaRPr>
            </a:p>
            <a:p>
              <a:r>
                <a:rPr lang="en-US" sz="1100" dirty="0" smtClean="0">
                  <a:latin typeface="Lucida Calligraphy"/>
                  <a:cs typeface="Lucida Calligraphy"/>
                </a:rPr>
                <a:t>3.  Both pilots will get marked  on their triple axle and general stage presence as well as some HF crap but didn't</a:t>
              </a:r>
              <a:r>
                <a:rPr lang="fr-FR" sz="1100" dirty="0" smtClean="0">
                  <a:latin typeface="Lucida Calligraphy"/>
                  <a:cs typeface="Lucida Calligraphy"/>
                </a:rPr>
                <a:t>’</a:t>
              </a:r>
              <a:r>
                <a:rPr lang="en-US" sz="1100" dirty="0" smtClean="0">
                  <a:latin typeface="Lucida Calligraphy"/>
                  <a:cs typeface="Lucida Calligraphy"/>
                </a:rPr>
                <a:t>t pay much attention to that……</a:t>
              </a:r>
            </a:p>
            <a:p>
              <a:endParaRPr lang="en-US" sz="1100" dirty="0">
                <a:latin typeface="Lucida Calligraphy"/>
                <a:cs typeface="Lucida Calligraphy"/>
              </a:endParaRPr>
            </a:p>
            <a:p>
              <a:r>
                <a:rPr lang="en-US" sz="1100" dirty="0" smtClean="0">
                  <a:latin typeface="Lucida Calligraphy"/>
                  <a:cs typeface="Lucida Calligraphy"/>
                </a:rPr>
                <a:t> 4. Finally we got a Galaxy note 7 fire followed by an emergency </a:t>
              </a:r>
              <a:r>
                <a:rPr lang="en-US" sz="1100" dirty="0" err="1" smtClean="0">
                  <a:latin typeface="Lucida Calligraphy"/>
                  <a:cs typeface="Lucida Calligraphy"/>
                </a:rPr>
                <a:t>evac</a:t>
              </a:r>
              <a:r>
                <a:rPr lang="en-US" sz="1100" dirty="0" smtClean="0">
                  <a:latin typeface="Lucida Calligraphy"/>
                  <a:cs typeface="Lucida Calligraphy"/>
                </a:rPr>
                <a:t>, half roll and pull through with an </a:t>
              </a:r>
              <a:r>
                <a:rPr lang="en-US" sz="1100" dirty="0" err="1" smtClean="0">
                  <a:latin typeface="Lucida Calligraphy"/>
                  <a:cs typeface="Lucida Calligraphy"/>
                </a:rPr>
                <a:t>immelman</a:t>
              </a:r>
              <a:r>
                <a:rPr lang="en-US" sz="1100" dirty="0" smtClean="0">
                  <a:latin typeface="Lucida Calligraphy"/>
                  <a:cs typeface="Lucida Calligraphy"/>
                </a:rPr>
                <a:t> to finish.</a:t>
              </a:r>
            </a:p>
            <a:p>
              <a:r>
                <a:rPr lang="en-US" sz="1100" dirty="0" smtClean="0">
                  <a:latin typeface="Lucida Calligraphy"/>
                  <a:cs typeface="Lucida Calligraphy"/>
                </a:rPr>
                <a:t>Good luck…..M</a:t>
              </a:r>
            </a:p>
            <a:p>
              <a:endParaRPr lang="en-US" sz="1100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06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QRH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26" r="-38526"/>
          <a:stretch>
            <a:fillRect/>
          </a:stretch>
        </p:blipFill>
        <p:spPr>
          <a:xfrm rot="20595645">
            <a:off x="-1399671" y="439573"/>
            <a:ext cx="5059680" cy="4839422"/>
          </a:xfrm>
        </p:spPr>
      </p:pic>
      <p:pic>
        <p:nvPicPr>
          <p:cNvPr id="6" name="Picture 5" descr="Callout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069">
            <a:off x="2006884" y="-23485"/>
            <a:ext cx="2991693" cy="4786843"/>
          </a:xfrm>
          <a:prstGeom prst="rect">
            <a:avLst/>
          </a:prstGeom>
        </p:spPr>
      </p:pic>
      <p:pic>
        <p:nvPicPr>
          <p:cNvPr id="7" name="Picture 6" descr="Callout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598">
            <a:off x="4482366" y="169414"/>
            <a:ext cx="3781329" cy="5041772"/>
          </a:xfrm>
          <a:prstGeom prst="rect">
            <a:avLst/>
          </a:prstGeom>
        </p:spPr>
      </p:pic>
      <p:pic>
        <p:nvPicPr>
          <p:cNvPr id="5" name="Picture 4" descr="CXList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016">
            <a:off x="6030778" y="564547"/>
            <a:ext cx="3580676" cy="4774234"/>
          </a:xfrm>
          <a:prstGeom prst="rect">
            <a:avLst/>
          </a:prstGeom>
        </p:spPr>
      </p:pic>
      <p:pic>
        <p:nvPicPr>
          <p:cNvPr id="8" name="Picture 7" descr="SIM 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39" y="1247425"/>
            <a:ext cx="5143500" cy="6188927"/>
          </a:xfrm>
          <a:prstGeom prst="rect">
            <a:avLst/>
          </a:prstGeom>
        </p:spPr>
      </p:pic>
      <p:pic>
        <p:nvPicPr>
          <p:cNvPr id="9" name="Picture 8" descr="SIM Guide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" t="74041" r="49414" b="19401"/>
          <a:stretch/>
        </p:blipFill>
        <p:spPr>
          <a:xfrm rot="21070751">
            <a:off x="404163" y="1653984"/>
            <a:ext cx="10454898" cy="37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7313613" cy="5080000"/>
          </a:xfrm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sz="9600" dirty="0" smtClean="0"/>
              <a:t>Time for a leap of faith…..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8216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932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" y="237067"/>
            <a:ext cx="48006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3066" y="287867"/>
            <a:ext cx="40809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01506"/>
                </a:solidFill>
                <a:latin typeface="Lucida Calligraphy"/>
                <a:cs typeface="Lucida Calligraphy"/>
              </a:rPr>
              <a:t>NTS Workout Training</a:t>
            </a:r>
          </a:p>
          <a:p>
            <a:pPr algn="ctr"/>
            <a:r>
              <a:rPr lang="en-US" sz="3600" dirty="0" smtClean="0">
                <a:solidFill>
                  <a:srgbClr val="901506"/>
                </a:solidFill>
                <a:latin typeface="Lucida Calligraphy"/>
                <a:cs typeface="Lucida Calligraphy"/>
              </a:rPr>
              <a:t>Schedule</a:t>
            </a:r>
            <a:endParaRPr lang="en-US" sz="3600" dirty="0">
              <a:solidFill>
                <a:srgbClr val="901506"/>
              </a:solidFill>
              <a:latin typeface="Lucida Calligraphy"/>
              <a:cs typeface="Lucida Calligraphy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3525152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97468" y="3793062"/>
            <a:ext cx="7213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b="1" dirty="0" smtClean="0">
                <a:solidFill>
                  <a:srgbClr val="901506"/>
                </a:solidFill>
              </a:rPr>
              <a:t>Zero Jeopardy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 smtClean="0">
                <a:solidFill>
                  <a:srgbClr val="901506"/>
                </a:solidFill>
              </a:rPr>
              <a:t>No pass or fail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 smtClean="0">
                <a:solidFill>
                  <a:srgbClr val="901506"/>
                </a:solidFill>
              </a:rPr>
              <a:t>Focus is NON Technical Core elements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solidFill>
                  <a:srgbClr val="901506"/>
                </a:solidFill>
              </a:rPr>
              <a:t>Trainers trained appropriately</a:t>
            </a:r>
          </a:p>
          <a:p>
            <a:endParaRPr lang="en-US" sz="3600" b="1" dirty="0" smtClean="0">
              <a:solidFill>
                <a:srgbClr val="9015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" y="237067"/>
            <a:ext cx="48006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3066" y="287867"/>
            <a:ext cx="40809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901506"/>
                </a:solidFill>
                <a:latin typeface="Lucida Calligraphy"/>
                <a:cs typeface="Lucida Calligraphy"/>
              </a:rPr>
              <a:t>NTS Workout Training</a:t>
            </a:r>
          </a:p>
          <a:p>
            <a:pPr algn="ctr"/>
            <a:r>
              <a:rPr lang="en-US" sz="3600" dirty="0" smtClean="0">
                <a:solidFill>
                  <a:srgbClr val="901506"/>
                </a:solidFill>
                <a:latin typeface="Lucida Calligraphy"/>
                <a:cs typeface="Lucida Calligraphy"/>
              </a:rPr>
              <a:t>Schedule</a:t>
            </a:r>
            <a:endParaRPr lang="en-US" sz="3600" dirty="0">
              <a:solidFill>
                <a:srgbClr val="901506"/>
              </a:solidFill>
              <a:latin typeface="Lucida Calligraphy"/>
              <a:cs typeface="Lucida Calligraph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468" y="3793062"/>
            <a:ext cx="7213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b="1" dirty="0" smtClean="0">
                <a:solidFill>
                  <a:srgbClr val="901506"/>
                </a:solidFill>
              </a:rPr>
              <a:t>Consult with NTS specialists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>
                <a:solidFill>
                  <a:srgbClr val="901506"/>
                </a:solidFill>
              </a:rPr>
              <a:t>Trainers to debrief </a:t>
            </a:r>
            <a:r>
              <a:rPr lang="en-US" sz="3600" b="1" dirty="0" smtClean="0">
                <a:solidFill>
                  <a:srgbClr val="901506"/>
                </a:solidFill>
              </a:rPr>
              <a:t>appropriately</a:t>
            </a:r>
          </a:p>
          <a:p>
            <a:pPr marL="342900" indent="-342900">
              <a:buFont typeface="Arial"/>
              <a:buChar char="•"/>
            </a:pPr>
            <a:r>
              <a:rPr lang="en-US" sz="3600" b="1" dirty="0" smtClean="0">
                <a:solidFill>
                  <a:srgbClr val="901506"/>
                </a:solidFill>
              </a:rPr>
              <a:t>New research </a:t>
            </a:r>
            <a:r>
              <a:rPr lang="en-US" sz="3600" b="1" dirty="0" err="1" smtClean="0">
                <a:solidFill>
                  <a:srgbClr val="901506"/>
                </a:solidFill>
              </a:rPr>
              <a:t>excercised</a:t>
            </a:r>
            <a:endParaRPr lang="en-US" sz="3600" b="1" dirty="0" smtClean="0">
              <a:solidFill>
                <a:srgbClr val="90150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600" b="1" dirty="0" smtClean="0">
                <a:solidFill>
                  <a:srgbClr val="901506"/>
                </a:solidFill>
              </a:rPr>
              <a:t>Results shared within the global community</a:t>
            </a:r>
            <a:endParaRPr lang="en-US" sz="3600" b="1" dirty="0">
              <a:solidFill>
                <a:srgbClr val="9015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67" y="1574800"/>
            <a:ext cx="2311400" cy="340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4800" y="275605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01506"/>
                </a:solidFill>
              </a:rPr>
              <a:t>Apollo 13 Earth moon 1970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7200" y="1106602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01506"/>
                </a:solidFill>
              </a:rPr>
              <a:t>BA 009 Jakarta 1982</a:t>
            </a:r>
            <a:endParaRPr lang="en-US" sz="2400" b="1" dirty="0">
              <a:solidFill>
                <a:srgbClr val="90150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7200" y="2050197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01506"/>
                </a:solidFill>
              </a:rPr>
              <a:t>Aloha 243 Hawaii 1988</a:t>
            </a:r>
            <a:endParaRPr lang="en-US" sz="2400" b="1" dirty="0">
              <a:solidFill>
                <a:srgbClr val="90150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7200" y="3148336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01506"/>
                </a:solidFill>
              </a:rPr>
              <a:t>Sioux City DC-10 1989</a:t>
            </a:r>
            <a:endParaRPr lang="en-US" sz="2400" b="1" dirty="0">
              <a:solidFill>
                <a:srgbClr val="90150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0" y="4147403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01506"/>
                </a:solidFill>
              </a:rPr>
              <a:t>QF32 Singapore 2010</a:t>
            </a:r>
            <a:endParaRPr lang="en-US" sz="2400" b="1" dirty="0">
              <a:solidFill>
                <a:srgbClr val="90150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7200" y="4978400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01506"/>
                </a:solidFill>
              </a:rPr>
              <a:t>VA 1384 </a:t>
            </a:r>
            <a:r>
              <a:rPr lang="en-US" sz="2400" b="1" dirty="0" err="1" smtClean="0">
                <a:solidFill>
                  <a:srgbClr val="901506"/>
                </a:solidFill>
              </a:rPr>
              <a:t>Mildura</a:t>
            </a:r>
            <a:r>
              <a:rPr lang="en-US" sz="2400" b="1" dirty="0" smtClean="0">
                <a:solidFill>
                  <a:srgbClr val="901506"/>
                </a:solidFill>
              </a:rPr>
              <a:t> 2013 </a:t>
            </a:r>
            <a:endParaRPr lang="en-US" sz="2400" b="1" dirty="0">
              <a:solidFill>
                <a:srgbClr val="90150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779" y="3461382"/>
            <a:ext cx="267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01506"/>
                </a:solidFill>
              </a:rPr>
              <a:t>Cactus 1549</a:t>
            </a:r>
            <a:endParaRPr lang="en-US" sz="2400" b="1" dirty="0">
              <a:solidFill>
                <a:srgbClr val="90150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826" y="217181"/>
            <a:ext cx="3552018" cy="26640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251" y="1106602"/>
            <a:ext cx="3614129" cy="2710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955" y="2050197"/>
            <a:ext cx="3766095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919" y="2926939"/>
            <a:ext cx="4165600" cy="2404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187" y="3973853"/>
            <a:ext cx="3755573" cy="25073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90" y="4570736"/>
            <a:ext cx="508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32396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a break……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1" y="1714500"/>
            <a:ext cx="8151050" cy="45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Bio Pacdeff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4377" y="283507"/>
            <a:ext cx="10342285" cy="62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8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0"/>
            <a:ext cx="6210300" cy="6858000"/>
          </a:xfrm>
          <a:prstGeom prst="rect">
            <a:avLst/>
          </a:prstGeom>
        </p:spPr>
      </p:pic>
      <p:cxnSp>
        <p:nvCxnSpPr>
          <p:cNvPr id="30" name="Curved Connector 29"/>
          <p:cNvCxnSpPr/>
          <p:nvPr/>
        </p:nvCxnSpPr>
        <p:spPr>
          <a:xfrm rot="5400000">
            <a:off x="3473378" y="4573650"/>
            <a:ext cx="2714618" cy="83913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16200000" flipH="1">
            <a:off x="4357466" y="4354983"/>
            <a:ext cx="3402161" cy="160387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16200000" flipH="1">
            <a:off x="3951050" y="4935116"/>
            <a:ext cx="3222093" cy="62367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5400000">
            <a:off x="3546005" y="5153745"/>
            <a:ext cx="3408511" cy="127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0800000">
            <a:off x="2687498" y="2472171"/>
            <a:ext cx="2404000" cy="98366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flipV="1">
            <a:off x="5423806" y="2143303"/>
            <a:ext cx="2094374" cy="130618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V="1">
            <a:off x="3755283" y="1725650"/>
            <a:ext cx="1661677" cy="132826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V="1">
            <a:off x="3579309" y="1376125"/>
            <a:ext cx="3061859" cy="62713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 flipH="1" flipV="1">
            <a:off x="4679270" y="1504337"/>
            <a:ext cx="2460824" cy="97174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1600" dist="38100" dir="5400000" rotWithShape="0">
              <a:srgbClr val="000000">
                <a:alpha val="7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5112808" y="2794000"/>
            <a:ext cx="372839" cy="1050337"/>
            <a:chOff x="430906" y="1092966"/>
            <a:chExt cx="372839" cy="1050337"/>
          </a:xfrm>
        </p:grpSpPr>
        <p:sp>
          <p:nvSpPr>
            <p:cNvPr id="72" name="Cloud Callout 71"/>
            <p:cNvSpPr/>
            <p:nvPr/>
          </p:nvSpPr>
          <p:spPr>
            <a:xfrm>
              <a:off x="644990" y="1092966"/>
              <a:ext cx="158755" cy="1050337"/>
            </a:xfrm>
            <a:prstGeom prst="cloudCallout">
              <a:avLst>
                <a:gd name="adj1" fmla="val 144407"/>
                <a:gd name="adj2" fmla="val 83014"/>
              </a:avLst>
            </a:prstGeom>
            <a:blipFill rotWithShape="1">
              <a:blip r:embed="rId4"/>
              <a:tile tx="0" ty="0" sx="100000" sy="100000" flip="none" algn="tl"/>
            </a:blipFill>
            <a:effectLst>
              <a:glow rad="101600">
                <a:srgbClr val="FF0000">
                  <a:alpha val="75000"/>
                </a:srgbClr>
              </a:glow>
              <a:outerShdw blurRad="101600" dist="38100" dir="5400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loud Callout 70"/>
            <p:cNvSpPr/>
            <p:nvPr/>
          </p:nvSpPr>
          <p:spPr>
            <a:xfrm>
              <a:off x="430906" y="1092966"/>
              <a:ext cx="158755" cy="1050337"/>
            </a:xfrm>
            <a:prstGeom prst="cloudCallout">
              <a:avLst>
                <a:gd name="adj1" fmla="val -98449"/>
                <a:gd name="adj2" fmla="val 84093"/>
              </a:avLst>
            </a:prstGeom>
            <a:blipFill rotWithShape="1">
              <a:blip r:embed="rId4"/>
              <a:tile tx="0" ty="0" sx="100000" sy="100000" flip="none" algn="tl"/>
            </a:blipFill>
            <a:effectLst>
              <a:glow rad="101600">
                <a:srgbClr val="FF0000">
                  <a:alpha val="75000"/>
                </a:srgbClr>
              </a:glow>
              <a:outerShdw blurRad="101600" dist="38100" dir="5400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7434"/>
            <a:ext cx="364065" cy="3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fade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44 Heart Beating At a Normal Speed.m4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842" y="835160"/>
            <a:ext cx="5026827" cy="283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347" y="3546947"/>
            <a:ext cx="4230322" cy="3175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5469"/>
            <a:ext cx="4809831" cy="32065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 smtClean="0">
                <a:solidFill>
                  <a:srgbClr val="BD152C"/>
                </a:solidFill>
                <a:latin typeface="American Typewriter"/>
                <a:cs typeface="American Typewriter"/>
              </a:rPr>
              <a:t>FEAR</a:t>
            </a:r>
            <a:endParaRPr lang="en-US" sz="8800" dirty="0">
              <a:solidFill>
                <a:srgbClr val="BD152C"/>
              </a:solidFill>
              <a:latin typeface="American Typewriter"/>
              <a:cs typeface="American Typewriter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993382">
            <a:off x="4326520" y="2242488"/>
            <a:ext cx="3608467" cy="143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8800" dirty="0" smtClean="0">
                <a:solidFill>
                  <a:srgbClr val="BD152C"/>
                </a:solidFill>
                <a:latin typeface="American Typewriter"/>
                <a:cs typeface="American Typewriter"/>
              </a:rPr>
              <a:t>FEAR</a:t>
            </a:r>
            <a:endParaRPr lang="en-US" sz="8800" dirty="0">
              <a:solidFill>
                <a:srgbClr val="BD152C"/>
              </a:solidFill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87" y="812805"/>
            <a:ext cx="4085918" cy="27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>
        <p:fade/>
      </p:transition>
    </mc:Choice>
    <mc:Fallback xmlns="">
      <p:transition xmlns:p14="http://schemas.microsoft.com/office/powerpoint/2010/main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80" accel="100000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6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6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1185">
            <a:off x="4371924" y="436992"/>
            <a:ext cx="2227489" cy="1688202"/>
          </a:xfrm>
          <a:prstGeom prst="rect">
            <a:avLst/>
          </a:prstGeom>
        </p:spPr>
      </p:pic>
      <p:pic>
        <p:nvPicPr>
          <p:cNvPr id="6" name="Picture 5" descr="S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9" y="940888"/>
            <a:ext cx="3916686" cy="4066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061" y="3142780"/>
            <a:ext cx="3544939" cy="37152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20464767">
            <a:off x="1099945" y="5176433"/>
            <a:ext cx="3095721" cy="1338146"/>
            <a:chOff x="1973096" y="4978358"/>
            <a:chExt cx="3095721" cy="1338146"/>
          </a:xfrm>
        </p:grpSpPr>
        <p:sp>
          <p:nvSpPr>
            <p:cNvPr id="10" name="Rectangle 9"/>
            <p:cNvSpPr/>
            <p:nvPr/>
          </p:nvSpPr>
          <p:spPr>
            <a:xfrm>
              <a:off x="2052473" y="4978358"/>
              <a:ext cx="3016343" cy="1338146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3096" y="4978358"/>
              <a:ext cx="30957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0000"/>
                  </a:solidFill>
                  <a:latin typeface="Chalkduster"/>
                  <a:cs typeface="Chalkduster"/>
                </a:rPr>
                <a:t>FAIL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348" y="940888"/>
            <a:ext cx="2265892" cy="1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94" y="3795717"/>
            <a:ext cx="2789551" cy="2516681"/>
          </a:xfrm>
          <a:prstGeom prst="rect">
            <a:avLst/>
          </a:prstGeom>
        </p:spPr>
      </p:pic>
      <p:pic>
        <p:nvPicPr>
          <p:cNvPr id="9" name="Picture 8" descr="hitl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5" r="34027" b="53787"/>
          <a:stretch/>
        </p:blipFill>
        <p:spPr>
          <a:xfrm>
            <a:off x="356899" y="827936"/>
            <a:ext cx="2958203" cy="3005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95" y="827936"/>
            <a:ext cx="4802659" cy="3416117"/>
          </a:xfrm>
          <a:prstGeom prst="rect">
            <a:avLst/>
          </a:prstGeom>
        </p:spPr>
      </p:pic>
      <p:pic>
        <p:nvPicPr>
          <p:cNvPr id="10" name="Picture 9" descr="churchi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63" y="1974704"/>
            <a:ext cx="5106034" cy="45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625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" y="610009"/>
            <a:ext cx="9116699" cy="51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8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-419587"/>
            <a:ext cx="8636000" cy="2778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" y="2744333"/>
            <a:ext cx="5043732" cy="33335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60971" y="2647393"/>
            <a:ext cx="35290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“It is not the strongest of the species that survives, nor the most intelligent that survives. It is the one that is the most adaptable to change.” </a:t>
            </a:r>
            <a:r>
              <a:rPr lang="en-US" sz="2400" b="1" dirty="0"/>
              <a:t>– Charles Darwin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65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60554</TotalTime>
  <Words>411</Words>
  <Application>Microsoft Office PowerPoint</Application>
  <PresentationFormat>On-screen Show (4:3)</PresentationFormat>
  <Paragraphs>66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American Typewriter</vt:lpstr>
      <vt:lpstr>Arial</vt:lpstr>
      <vt:lpstr>Baskerville Old Face</vt:lpstr>
      <vt:lpstr>Calibri</vt:lpstr>
      <vt:lpstr>Chalkduster</vt:lpstr>
      <vt:lpstr>Goudy Old Style</vt:lpstr>
      <vt:lpstr>Impact</vt:lpstr>
      <vt:lpstr>Lucida Calligraphy</vt:lpstr>
      <vt:lpstr>Rockwell</vt:lpstr>
      <vt:lpstr>Savoye LET Plain:1.0</vt:lpstr>
      <vt:lpstr>Inkwell</vt:lpstr>
      <vt:lpstr>Fear –     a practitioners  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for a leap of faith…..</vt:lpstr>
      <vt:lpstr>PowerPoint Presentation</vt:lpstr>
      <vt:lpstr>PowerPoint Presentation</vt:lpstr>
      <vt:lpstr>PowerPoint Presentation</vt:lpstr>
      <vt:lpstr>PowerPoint Presentation</vt:lpstr>
      <vt:lpstr>Time for a break……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charters</dc:creator>
  <cp:lastModifiedBy>Wayne Martin</cp:lastModifiedBy>
  <cp:revision>75</cp:revision>
  <dcterms:created xsi:type="dcterms:W3CDTF">2017-02-07T08:41:40Z</dcterms:created>
  <dcterms:modified xsi:type="dcterms:W3CDTF">2017-08-13T02:11:30Z</dcterms:modified>
</cp:coreProperties>
</file>