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0" r:id="rId3"/>
    <p:sldId id="261" r:id="rId4"/>
    <p:sldId id="262" r:id="rId5"/>
    <p:sldId id="285" r:id="rId6"/>
    <p:sldId id="284" r:id="rId7"/>
    <p:sldId id="286" r:id="rId8"/>
    <p:sldId id="287" r:id="rId9"/>
    <p:sldId id="289" r:id="rId10"/>
    <p:sldId id="288" r:id="rId11"/>
    <p:sldId id="290" r:id="rId12"/>
    <p:sldId id="280" r:id="rId13"/>
    <p:sldId id="281" r:id="rId14"/>
    <p:sldId id="269" r:id="rId15"/>
    <p:sldId id="291" r:id="rId16"/>
    <p:sldId id="258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9" autoAdjust="0"/>
    <p:restoredTop sz="94607" autoAdjust="0"/>
  </p:normalViewPr>
  <p:slideViewPr>
    <p:cSldViewPr snapToGrid="0" snapToObjects="1">
      <p:cViewPr>
        <p:scale>
          <a:sx n="66" d="100"/>
          <a:sy n="66" d="100"/>
        </p:scale>
        <p:origin x="-1674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D27EF43-6F2E-4688-8822-CA6969266511}" type="datetime1">
              <a:rPr lang="en-US"/>
              <a:pPr/>
              <a:t>11/25/2010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4491831-7C59-47D4-A4C5-14369B8D807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B7DFF8E-AC82-4DF2-9262-AD2BE80F3861}" type="datetime1">
              <a:rPr lang="en-US"/>
              <a:pPr/>
              <a:t>11/25/2010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323C4FC-A1F2-495C-9304-E1081ABA67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764DD-D458-4093-B611-07D93BA89C48}" type="datetime1">
              <a:rPr lang="en-US"/>
              <a:pPr/>
              <a:t>11/25/2010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F812C-9B60-4813-AC17-57A372977E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C790D0-2F66-4B75-9815-7DF040B93828}" type="datetime1">
              <a:rPr lang="en-US"/>
              <a:pPr/>
              <a:t>11/25/2010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8F915-5E36-41C1-ACBE-E108C7B3CE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AB7554-650B-48F7-90F6-6D522A423996}" type="datetime1">
              <a:rPr lang="en-US"/>
              <a:pPr/>
              <a:t>11/25/2010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C2F72-70D9-46F8-81DC-D04AF7078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A17767-BDF8-4439-9B11-2C00A94F1A38}" type="datetime1">
              <a:rPr lang="en-US"/>
              <a:pPr/>
              <a:t>11/25/2010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2FB34-40E8-4C3D-85C7-7A075B9502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CDC422-78E9-4026-9627-517761F2FC6C}" type="datetime1">
              <a:rPr lang="en-US"/>
              <a:pPr/>
              <a:t>11/25/2010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C1961-4A55-49B9-B168-FEA6BB83E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40E9ED-7FCD-4742-828C-5F20EBF82433}" type="datetime1">
              <a:rPr lang="en-US"/>
              <a:pPr/>
              <a:t>11/25/2010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288C0-1EBD-451E-A82C-A4BE5F24C1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7AEC8-BCFA-449A-AFA9-110F73BA9DD0}" type="datetime1">
              <a:rPr lang="en-US"/>
              <a:pPr/>
              <a:t>11/25/2010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8FCB3-EB32-4C64-8BFE-5D488A3BAE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176949-F18C-44EE-883B-E4A16FD2E7EE}" type="datetime1">
              <a:rPr lang="en-US"/>
              <a:pPr/>
              <a:t>11/25/2010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DDFA9-3E07-4240-AB11-A6C5CB3D84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95F14-1650-4A57-A850-45F1D8714766}" type="datetime1">
              <a:rPr lang="en-US"/>
              <a:pPr/>
              <a:t>11/25/2010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4080A-88F9-4C12-AFD5-74E03A673C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BDB7-4A06-4114-B092-2463DA5928E6}" type="datetime1">
              <a:rPr lang="en-US" smtClean="0"/>
              <a:pPr/>
              <a:t>11/25/2010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0E36-F1F7-4239-AEEF-84AFB67C5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6C7850-7A28-47BD-92CF-2D0C790DBCE1}" type="datetime1">
              <a:rPr lang="en-US"/>
              <a:pPr/>
              <a:t>11/25/2010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7659C-3EBB-4407-896B-61F352A751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BC7EE0-8931-41BE-A081-F33F67AB081F}" type="datetime1">
              <a:rPr lang="en-US"/>
              <a:pPr/>
              <a:t>11/25/2010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F5DAE-CEC8-4755-9F84-38ABC9D3E3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50C6BDB7-4A06-4114-B092-2463DA5928E6}" type="datetime1">
              <a:rPr lang="en-US"/>
              <a:pPr/>
              <a:t>11/25/2010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7B930E36-F1F7-4239-AEEF-84AFB67C5D4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>
              <a:lumMod val="65000"/>
              <a:lumOff val="35000"/>
            </a:schemeClr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pplebyb\Desktop\EFATOPro.wm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pplebyb\Desktop\bored%20at%20work.m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Airways PPT 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22275" y="217488"/>
            <a:ext cx="5065713" cy="1878012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rgbClr val="7F7F7F"/>
                </a:solidFill>
                <a:latin typeface="Formata Medium" charset="0"/>
              </a:rPr>
              <a:t>Team Resource Management</a:t>
            </a:r>
            <a:br>
              <a:rPr lang="en-US" sz="3600" dirty="0" smtClean="0">
                <a:solidFill>
                  <a:srgbClr val="7F7F7F"/>
                </a:solidFill>
                <a:latin typeface="Formata Medium" charset="0"/>
              </a:rPr>
            </a:br>
            <a:r>
              <a:rPr lang="en-US" sz="3600" dirty="0" smtClean="0">
                <a:solidFill>
                  <a:srgbClr val="7F7F7F"/>
                </a:solidFill>
                <a:latin typeface="Formata Medium" charset="0"/>
              </a:rPr>
              <a:t>PACDEFF 2010</a:t>
            </a:r>
            <a:endParaRPr lang="en-NZ" sz="3600" dirty="0" smtClean="0">
              <a:solidFill>
                <a:srgbClr val="7F7F7F"/>
              </a:solidFill>
              <a:latin typeface="Formata Medium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4812" y="6183086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ＭＳ Ｐゴシック" charset="-128"/>
              </a:rPr>
              <a:t>Bill Appleby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Videos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771"/>
          </a:xfrm>
        </p:spPr>
        <p:txBody>
          <a:bodyPr/>
          <a:lstStyle/>
          <a:p>
            <a:pPr>
              <a:buNone/>
            </a:pPr>
            <a:r>
              <a:rPr lang="en-NZ" dirty="0" smtClean="0"/>
              <a:t>Short videos are used to:</a:t>
            </a:r>
          </a:p>
          <a:p>
            <a:r>
              <a:rPr lang="en-NZ" dirty="0" smtClean="0"/>
              <a:t>Introduce a topic</a:t>
            </a:r>
          </a:p>
          <a:p>
            <a:r>
              <a:rPr lang="en-NZ" dirty="0" smtClean="0"/>
              <a:t>Reinforce a point</a:t>
            </a:r>
          </a:p>
          <a:p>
            <a:r>
              <a:rPr lang="en-NZ" dirty="0" smtClean="0"/>
              <a:t>Summarise a module</a:t>
            </a:r>
          </a:p>
          <a:p>
            <a:r>
              <a:rPr lang="en-NZ" dirty="0" smtClean="0"/>
              <a:t>Provoke thought</a:t>
            </a:r>
          </a:p>
          <a:p>
            <a:r>
              <a:rPr lang="en-NZ" dirty="0" smtClean="0"/>
              <a:t>Entertain</a:t>
            </a:r>
          </a:p>
          <a:p>
            <a:endParaRPr lang="en-NZ" dirty="0" smtClean="0"/>
          </a:p>
          <a:p>
            <a:pPr>
              <a:buNone/>
            </a:pPr>
            <a:r>
              <a:rPr lang="en-NZ" dirty="0" smtClean="0"/>
              <a:t>The example chosen:</a:t>
            </a:r>
          </a:p>
          <a:p>
            <a:r>
              <a:rPr lang="en-NZ" dirty="0" smtClean="0"/>
              <a:t>Is shown at the end of our Stress module</a:t>
            </a:r>
          </a:p>
          <a:p>
            <a:r>
              <a:rPr lang="en-NZ" dirty="0" smtClean="0"/>
              <a:t>Demonstrates aspects that are relevant to all of the modules:</a:t>
            </a:r>
          </a:p>
          <a:p>
            <a:endParaRPr lang="en-NZ" dirty="0" smtClean="0"/>
          </a:p>
          <a:p>
            <a:pPr algn="ctr">
              <a:buNone/>
            </a:pPr>
            <a:r>
              <a:rPr lang="en-NZ" dirty="0" smtClean="0"/>
              <a:t> HIP, Stress, Communication, Situational Awareness, Decision Making, Error Management and Team Working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6" name="EFATOPr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1290638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Challenges and Solutions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NZ" dirty="0" smtClean="0"/>
              <a:t>Management and Team Leadership ‘buy in’</a:t>
            </a:r>
          </a:p>
          <a:p>
            <a:r>
              <a:rPr lang="en-NZ" dirty="0" smtClean="0"/>
              <a:t>Presentation to CEO and Executive Managers</a:t>
            </a:r>
          </a:p>
          <a:p>
            <a:r>
              <a:rPr lang="en-NZ" dirty="0" smtClean="0"/>
              <a:t>Instead of being just a Training Centre course, TRM was ‘adopted’ by the Safety Team. </a:t>
            </a:r>
          </a:p>
          <a:p>
            <a:r>
              <a:rPr lang="en-NZ" dirty="0" smtClean="0"/>
              <a:t>Led to TRM training being made compulsory for Operational staff (Air Traffic Controllers and Flight Service)</a:t>
            </a:r>
          </a:p>
          <a:p>
            <a:endParaRPr lang="en-NZ" dirty="0" smtClean="0"/>
          </a:p>
          <a:p>
            <a:pPr marL="457200" indent="-457200">
              <a:buNone/>
            </a:pPr>
            <a:r>
              <a:rPr lang="en-NZ" dirty="0" smtClean="0"/>
              <a:t>Cost centre Managers needing to justify costs associated with TRM training</a:t>
            </a:r>
          </a:p>
          <a:p>
            <a:pPr>
              <a:buNone/>
            </a:pPr>
            <a:endParaRPr lang="en-NZ" dirty="0" smtClean="0"/>
          </a:p>
          <a:p>
            <a:pPr>
              <a:buNone/>
            </a:pPr>
            <a:r>
              <a:rPr lang="en-NZ" dirty="0" smtClean="0"/>
              <a:t>Managers/Team Leaders wanting evidence that TRM is ‘working’  and is worth the significant resource being put 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ittanywhiteout.com/wp-content/uploads/2009/07/crystal-b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0985" y="2606675"/>
            <a:ext cx="4799233" cy="31554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Future ……..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8314"/>
          </a:xfrm>
        </p:spPr>
        <p:txBody>
          <a:bodyPr/>
          <a:lstStyle/>
          <a:p>
            <a:pPr>
              <a:buNone/>
            </a:pPr>
            <a:r>
              <a:rPr lang="en-NZ" dirty="0" smtClean="0"/>
              <a:t>Near future</a:t>
            </a:r>
          </a:p>
          <a:p>
            <a:pPr>
              <a:buNone/>
            </a:pPr>
            <a:r>
              <a:rPr lang="en-NZ" dirty="0" smtClean="0"/>
              <a:t>Hope to see TRM </a:t>
            </a:r>
            <a:r>
              <a:rPr lang="en-NZ" smtClean="0"/>
              <a:t>extended to include</a:t>
            </a:r>
            <a:r>
              <a:rPr lang="en-NZ" dirty="0" smtClean="0"/>
              <a:t>:</a:t>
            </a:r>
          </a:p>
          <a:p>
            <a:r>
              <a:rPr lang="en-NZ" dirty="0" smtClean="0"/>
              <a:t>Policy and Standards Specialists</a:t>
            </a:r>
          </a:p>
          <a:p>
            <a:r>
              <a:rPr lang="en-NZ" dirty="0" smtClean="0"/>
              <a:t>Non Operational Line Managers</a:t>
            </a:r>
          </a:p>
          <a:p>
            <a:r>
              <a:rPr lang="en-NZ" dirty="0" smtClean="0"/>
              <a:t>Technical and System Specialists</a:t>
            </a:r>
          </a:p>
          <a:p>
            <a:r>
              <a:rPr lang="en-NZ" dirty="0" smtClean="0"/>
              <a:t>Operational Software Specialists</a:t>
            </a:r>
          </a:p>
          <a:p>
            <a:pPr>
              <a:buNone/>
            </a:pPr>
            <a:endParaRPr lang="en-NZ" dirty="0" smtClean="0"/>
          </a:p>
          <a:p>
            <a:pPr>
              <a:buNone/>
            </a:pPr>
            <a:r>
              <a:rPr lang="en-NZ" dirty="0" smtClean="0"/>
              <a:t>More distant</a:t>
            </a:r>
          </a:p>
          <a:p>
            <a:pPr>
              <a:buNone/>
            </a:pPr>
            <a:r>
              <a:rPr lang="en-NZ" dirty="0" smtClean="0"/>
              <a:t>Hope to see the inclusion of other staff:</a:t>
            </a:r>
          </a:p>
          <a:p>
            <a:r>
              <a:rPr lang="en-NZ" dirty="0" smtClean="0"/>
              <a:t>All other Managers including CEO and Executive</a:t>
            </a:r>
          </a:p>
          <a:p>
            <a:r>
              <a:rPr lang="en-NZ" dirty="0" smtClean="0"/>
              <a:t>All other company groups </a:t>
            </a:r>
            <a:r>
              <a:rPr lang="en-NZ" dirty="0" err="1" smtClean="0"/>
              <a:t>ie</a:t>
            </a:r>
            <a:r>
              <a:rPr lang="en-NZ" dirty="0" smtClean="0"/>
              <a:t> Human Resources and Finance</a:t>
            </a:r>
          </a:p>
          <a:p>
            <a:r>
              <a:rPr lang="en-NZ" dirty="0" smtClean="0"/>
              <a:t>All other support staff </a:t>
            </a:r>
            <a:r>
              <a:rPr lang="en-NZ" dirty="0" err="1" smtClean="0"/>
              <a:t>ie</a:t>
            </a:r>
            <a:r>
              <a:rPr lang="en-NZ" dirty="0" smtClean="0"/>
              <a:t> Admin, Reception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Any Questions?</a:t>
            </a:r>
            <a:endParaRPr lang="en-NZ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8265" y="1653179"/>
            <a:ext cx="5727469" cy="44930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101600" dir="2700000" algn="ctr" rotWithShape="0">
              <a:schemeClr val="bg2">
                <a:alpha val="78998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6" name="bored at work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12333" y="1417637"/>
            <a:ext cx="6547455" cy="4910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Airways PPT back 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History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Came to New Zealand in June 2005 via Rien </a:t>
            </a:r>
            <a:r>
              <a:rPr lang="en-NZ" dirty="0" err="1" smtClean="0"/>
              <a:t>Doorne</a:t>
            </a:r>
            <a:r>
              <a:rPr lang="en-NZ" dirty="0" smtClean="0"/>
              <a:t> and Dr Anne Isaacs</a:t>
            </a:r>
          </a:p>
          <a:p>
            <a:r>
              <a:rPr lang="en-NZ" dirty="0" smtClean="0"/>
              <a:t>Rien and Anne trained 8 facilitators, we now have  7 </a:t>
            </a:r>
          </a:p>
          <a:p>
            <a:r>
              <a:rPr lang="en-NZ" dirty="0" smtClean="0"/>
              <a:t>Facilitators must maintain operational currency as controllers</a:t>
            </a:r>
          </a:p>
          <a:p>
            <a:r>
              <a:rPr lang="en-NZ" dirty="0" smtClean="0"/>
              <a:t>Courses were 3 days long and for Air Traffic Controllers and Flight Service only</a:t>
            </a:r>
          </a:p>
          <a:p>
            <a:r>
              <a:rPr lang="en-NZ" dirty="0" smtClean="0"/>
              <a:t>Attendance was voluntary or as directed by Team Leaders</a:t>
            </a:r>
          </a:p>
          <a:p>
            <a:endParaRPr lang="en-NZ" dirty="0"/>
          </a:p>
        </p:txBody>
      </p:sp>
      <p:sp>
        <p:nvSpPr>
          <p:cNvPr id="18434" name="AutoShape 2" descr="http://www.eurocontrol.int/humanfactors/gallery/content/public/images/TRM_diagram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18436" name="Picture 4" descr="http://www.eurocontrol.int/humanfactors/gallery/content/public/images/TRM_diag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9268" y="4005944"/>
            <a:ext cx="3781324" cy="2339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Evolution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Initial TRM course is now 2 days</a:t>
            </a:r>
          </a:p>
          <a:p>
            <a:r>
              <a:rPr lang="en-NZ" dirty="0" smtClean="0"/>
              <a:t>Introduced a 1 day refresher course in mid 2010</a:t>
            </a:r>
          </a:p>
          <a:p>
            <a:r>
              <a:rPr lang="en-NZ" dirty="0" smtClean="0"/>
              <a:t>TRM was made compulsory for Operational staff from mid 2010</a:t>
            </a:r>
          </a:p>
          <a:p>
            <a:r>
              <a:rPr lang="en-NZ" dirty="0" smtClean="0"/>
              <a:t>Human Factors training was made compulsory as part of the Initial ATC training programme from mid 2010</a:t>
            </a:r>
          </a:p>
          <a:p>
            <a:r>
              <a:rPr lang="en-NZ" dirty="0" smtClean="0"/>
              <a:t>New Operational staff must complete the initial 2 day TRM course within 2 years of gaining their initial rating</a:t>
            </a:r>
          </a:p>
          <a:p>
            <a:r>
              <a:rPr lang="en-NZ" dirty="0" smtClean="0"/>
              <a:t>Operational staff must complete a 1 day refresher course every 2 years</a:t>
            </a:r>
          </a:p>
          <a:p>
            <a:endParaRPr lang="en-NZ" dirty="0" smtClean="0"/>
          </a:p>
          <a:p>
            <a:r>
              <a:rPr lang="en-NZ" dirty="0" smtClean="0"/>
              <a:t>Facilitators meet 6 times per year for module review and development</a:t>
            </a:r>
          </a:p>
          <a:p>
            <a:r>
              <a:rPr lang="en-NZ" dirty="0" smtClean="0"/>
              <a:t>We train new Facilitators and develop new modules ‘in-house’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6964" y="2071605"/>
            <a:ext cx="5275036" cy="433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0125"/>
          </a:xfrm>
        </p:spPr>
        <p:txBody>
          <a:bodyPr/>
          <a:lstStyle/>
          <a:p>
            <a:r>
              <a:rPr lang="en-NZ" dirty="0" smtClean="0"/>
              <a:t>Informal room layout – ‘coffee table’ groups rather than classroom desks</a:t>
            </a:r>
          </a:p>
          <a:p>
            <a:r>
              <a:rPr lang="en-NZ" dirty="0" smtClean="0"/>
              <a:t>5 to 12 participants per course with 10 being ideal</a:t>
            </a:r>
          </a:p>
          <a:p>
            <a:r>
              <a:rPr lang="en-NZ" dirty="0" smtClean="0"/>
              <a:t>Facilitate discussions of situations and experiences</a:t>
            </a:r>
          </a:p>
          <a:p>
            <a:r>
              <a:rPr lang="en-NZ" dirty="0" smtClean="0"/>
              <a:t>Minimal ‘teaching’ by facilitators although a small amount is necessary when attendees have not completed HF and Stress courses</a:t>
            </a:r>
          </a:p>
          <a:p>
            <a:r>
              <a:rPr lang="en-NZ" dirty="0" smtClean="0"/>
              <a:t>Use Case Studies</a:t>
            </a:r>
          </a:p>
          <a:p>
            <a:r>
              <a:rPr lang="en-NZ" dirty="0" smtClean="0"/>
              <a:t>Sub-group discussions and exercises</a:t>
            </a:r>
          </a:p>
          <a:p>
            <a:r>
              <a:rPr lang="en-NZ" dirty="0" smtClean="0"/>
              <a:t>Encourage participation in demonstrations</a:t>
            </a:r>
          </a:p>
          <a:p>
            <a:r>
              <a:rPr lang="en-NZ" dirty="0" smtClean="0"/>
              <a:t>Use a variety of short videos</a:t>
            </a:r>
          </a:p>
          <a:p>
            <a:r>
              <a:rPr lang="en-NZ" dirty="0" smtClean="0"/>
              <a:t>Sub-group reporting either to whole course or by using ‘ambassadors’</a:t>
            </a:r>
          </a:p>
          <a:p>
            <a:r>
              <a:rPr lang="en-NZ" dirty="0" smtClean="0"/>
              <a:t>Record the ‘most important aspects’ at the end of each module for inclusion in course notes</a:t>
            </a:r>
          </a:p>
          <a:p>
            <a:r>
              <a:rPr lang="en-NZ" dirty="0" smtClean="0"/>
              <a:t>Course Folders notes are not given out until the end of the course, but blank paper and pens are available from the start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TRM Course Environment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TRM Course Content</a:t>
            </a:r>
            <a:endParaRPr lang="en-NZ" dirty="0"/>
          </a:p>
        </p:txBody>
      </p:sp>
      <p:pic>
        <p:nvPicPr>
          <p:cNvPr id="34818" name="Picture 2" descr="http://www.unisa.edu.au/learnonline/images/jigsa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3350" y="2587625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TRM Objectives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NZ" dirty="0" smtClean="0"/>
              <a:t>To reduce and minimise the impact of teamwork related errors</a:t>
            </a:r>
          </a:p>
          <a:p>
            <a:endParaRPr lang="en-NZ" dirty="0" smtClean="0"/>
          </a:p>
          <a:p>
            <a:endParaRPr lang="en-NZ" dirty="0" smtClean="0"/>
          </a:p>
          <a:p>
            <a:pPr algn="ctr"/>
            <a:r>
              <a:rPr lang="en-NZ" dirty="0" smtClean="0"/>
              <a:t>To develop more positive attitudes and behaviour towards teamwork skills and human performance</a:t>
            </a:r>
          </a:p>
          <a:p>
            <a:endParaRPr lang="en-NZ" dirty="0" smtClean="0"/>
          </a:p>
          <a:p>
            <a:endParaRPr lang="en-NZ" dirty="0" smtClean="0"/>
          </a:p>
          <a:p>
            <a:pPr algn="ctr"/>
            <a:r>
              <a:rPr lang="en-NZ" dirty="0" smtClean="0"/>
              <a:t>To enhance safety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TRM is…..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5113"/>
          </a:xfrm>
        </p:spPr>
        <p:txBody>
          <a:bodyPr/>
          <a:lstStyle/>
          <a:p>
            <a:r>
              <a:rPr lang="en-NZ" dirty="0" smtClean="0"/>
              <a:t>A way to enhance safety</a:t>
            </a:r>
          </a:p>
          <a:p>
            <a:r>
              <a:rPr lang="en-NZ" dirty="0" smtClean="0"/>
              <a:t>A way to reduce errors</a:t>
            </a:r>
          </a:p>
          <a:p>
            <a:r>
              <a:rPr lang="en-NZ" dirty="0" smtClean="0"/>
              <a:t>A way of changing thinking and acting</a:t>
            </a:r>
          </a:p>
          <a:p>
            <a:r>
              <a:rPr lang="en-NZ" dirty="0" smtClean="0"/>
              <a:t>About attitudes and behaviours</a:t>
            </a:r>
          </a:p>
          <a:p>
            <a:r>
              <a:rPr lang="en-NZ" dirty="0" smtClean="0"/>
              <a:t>An opportunity to contribute to team performance</a:t>
            </a:r>
          </a:p>
          <a:p>
            <a:r>
              <a:rPr lang="en-NZ" dirty="0" smtClean="0"/>
              <a:t>About people</a:t>
            </a:r>
          </a:p>
          <a:p>
            <a:endParaRPr lang="en-NZ" dirty="0" smtClean="0"/>
          </a:p>
          <a:p>
            <a:endParaRPr lang="en-NZ" dirty="0" smtClean="0"/>
          </a:p>
          <a:p>
            <a:pPr>
              <a:buNone/>
            </a:pPr>
            <a:r>
              <a:rPr lang="en-NZ" dirty="0" smtClean="0"/>
              <a:t>Sometimes we explain what TRM is NOT as 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TRM Training Covers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3171"/>
          </a:xfrm>
        </p:spPr>
        <p:txBody>
          <a:bodyPr/>
          <a:lstStyle/>
          <a:p>
            <a:pPr>
              <a:buNone/>
            </a:pPr>
            <a:r>
              <a:rPr lang="en-NZ" dirty="0" smtClean="0"/>
              <a:t>Initial Two Day Course</a:t>
            </a:r>
          </a:p>
          <a:p>
            <a:r>
              <a:rPr lang="en-NZ" dirty="0" smtClean="0"/>
              <a:t>Human  Information Processing</a:t>
            </a:r>
          </a:p>
          <a:p>
            <a:r>
              <a:rPr lang="en-NZ" dirty="0" smtClean="0"/>
              <a:t>Communication</a:t>
            </a:r>
          </a:p>
          <a:p>
            <a:r>
              <a:rPr lang="en-NZ" dirty="0" smtClean="0"/>
              <a:t>Stress</a:t>
            </a:r>
          </a:p>
          <a:p>
            <a:r>
              <a:rPr lang="en-NZ" dirty="0" smtClean="0"/>
              <a:t>Decision Making</a:t>
            </a:r>
          </a:p>
          <a:p>
            <a:r>
              <a:rPr lang="en-NZ" dirty="0" smtClean="0"/>
              <a:t>Situational Awareness</a:t>
            </a:r>
          </a:p>
          <a:p>
            <a:r>
              <a:rPr lang="en-NZ" dirty="0" smtClean="0"/>
              <a:t>Threat and Error Management</a:t>
            </a:r>
          </a:p>
          <a:p>
            <a:r>
              <a:rPr lang="en-NZ" dirty="0" smtClean="0"/>
              <a:t>Team Working</a:t>
            </a:r>
          </a:p>
          <a:p>
            <a:endParaRPr lang="en-NZ" dirty="0" smtClean="0"/>
          </a:p>
          <a:p>
            <a:pPr>
              <a:buNone/>
            </a:pPr>
            <a:r>
              <a:rPr lang="en-NZ" dirty="0" smtClean="0"/>
              <a:t>One Day Refresher Course</a:t>
            </a:r>
          </a:p>
          <a:p>
            <a:r>
              <a:rPr lang="en-NZ" dirty="0" smtClean="0"/>
              <a:t>Technology/Change Management</a:t>
            </a:r>
          </a:p>
          <a:p>
            <a:r>
              <a:rPr lang="en-NZ" dirty="0" smtClean="0"/>
              <a:t>Threats and Errors</a:t>
            </a:r>
          </a:p>
          <a:p>
            <a:r>
              <a:rPr lang="en-NZ" dirty="0" smtClean="0"/>
              <a:t>‘Hot Topics’ – areas of ‘interest’ noted by the Safety Team</a:t>
            </a:r>
            <a:endParaRPr lang="en-NZ" dirty="0"/>
          </a:p>
        </p:txBody>
      </p:sp>
      <p:pic>
        <p:nvPicPr>
          <p:cNvPr id="4" name="Picture 3" descr="rabbit_duck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5993" y="1809524"/>
            <a:ext cx="3010807" cy="2908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Facilitation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0257"/>
          </a:xfrm>
        </p:spPr>
        <p:txBody>
          <a:bodyPr/>
          <a:lstStyle/>
          <a:p>
            <a:pPr marL="227013" indent="-227013">
              <a:buNone/>
            </a:pPr>
            <a:r>
              <a:rPr lang="en-NZ" dirty="0" smtClean="0"/>
              <a:t>Is a new concept to most people so we explain :</a:t>
            </a:r>
          </a:p>
          <a:p>
            <a:pPr marL="227013" indent="-227013"/>
            <a:r>
              <a:rPr lang="en-NZ" dirty="0" smtClean="0"/>
              <a:t>We make it easy for the group to have a discussion  - Auctioneers?</a:t>
            </a:r>
          </a:p>
          <a:p>
            <a:pPr marL="227013" indent="-227013"/>
            <a:r>
              <a:rPr lang="en-NZ" dirty="0" smtClean="0"/>
              <a:t>We use videos, case studies (incidents), exercises, sub groups and general discussion</a:t>
            </a:r>
          </a:p>
          <a:p>
            <a:pPr marL="227013" indent="-227013"/>
            <a:r>
              <a:rPr lang="en-NZ" dirty="0" smtClean="0"/>
              <a:t>Sometimes we give a little information during a module, more to stimulate thought than to impart knowledge</a:t>
            </a:r>
          </a:p>
          <a:p>
            <a:pPr marL="227013" indent="-227013"/>
            <a:r>
              <a:rPr lang="en-NZ" dirty="0" smtClean="0"/>
              <a:t>We explain that the knowledge and experience you bring is where the gold is, that it is very important and where we learn the most</a:t>
            </a:r>
          </a:p>
          <a:p>
            <a:pPr marL="227013" indent="-227013"/>
            <a:r>
              <a:rPr lang="en-NZ" dirty="0" smtClean="0"/>
              <a:t>We are the timekeepers, important if you want “morning tea and lunch”</a:t>
            </a:r>
          </a:p>
          <a:p>
            <a:pPr marL="227013" indent="-227013"/>
            <a:r>
              <a:rPr lang="en-NZ" dirty="0" smtClean="0"/>
              <a:t>Like referees, we start and stop the game - and whistle at the end of day</a:t>
            </a:r>
          </a:p>
          <a:p>
            <a:pPr marL="227013" indent="-227013"/>
            <a:r>
              <a:rPr lang="en-NZ" dirty="0" smtClean="0"/>
              <a:t>Mostly we have time for discussions to conclude but we may sometimes need to move on</a:t>
            </a:r>
          </a:p>
          <a:p>
            <a:pPr marL="227013" indent="-227013"/>
            <a:r>
              <a:rPr lang="en-NZ" dirty="0" smtClean="0"/>
              <a:t>There is no need for note taking as a folder with notes will be available at the end of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 Title Slide</Template>
  <TotalTime>891</TotalTime>
  <Words>767</Words>
  <Application>Microsoft Office PowerPoint</Application>
  <PresentationFormat>On-screen Show (4:3)</PresentationFormat>
  <Paragraphs>109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Cover Title Slide</vt:lpstr>
      <vt:lpstr>Team Resource Management PACDEFF 2010</vt:lpstr>
      <vt:lpstr>History</vt:lpstr>
      <vt:lpstr>Evolution</vt:lpstr>
      <vt:lpstr>TRM Course Environment</vt:lpstr>
      <vt:lpstr>TRM Course Content</vt:lpstr>
      <vt:lpstr>TRM Objectives</vt:lpstr>
      <vt:lpstr>TRM is…..</vt:lpstr>
      <vt:lpstr>What TRM Training Covers</vt:lpstr>
      <vt:lpstr>Facilitation</vt:lpstr>
      <vt:lpstr>Videos</vt:lpstr>
      <vt:lpstr>Slide 12</vt:lpstr>
      <vt:lpstr>Challenges and Solutions</vt:lpstr>
      <vt:lpstr>The Future ……..</vt:lpstr>
      <vt:lpstr>Any Questions?</vt:lpstr>
      <vt:lpstr>Slide 16</vt:lpstr>
      <vt:lpstr>Slide 17</vt:lpstr>
    </vt:vector>
  </TitlesOfParts>
  <Manager/>
  <Company>Airways New Zealand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Resource Management PACDEFF 2010</dc:title>
  <dc:subject/>
  <dc:creator>Bill Appleby</dc:creator>
  <cp:keywords/>
  <dc:description/>
  <cp:lastModifiedBy>applebyb</cp:lastModifiedBy>
  <cp:revision>93</cp:revision>
  <dcterms:created xsi:type="dcterms:W3CDTF">2010-11-09T04:02:56Z</dcterms:created>
  <dcterms:modified xsi:type="dcterms:W3CDTF">2010-11-24T21:20:18Z</dcterms:modified>
  <cp:category/>
</cp:coreProperties>
</file>